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98" r:id="rId3"/>
    <p:sldId id="258" r:id="rId4"/>
    <p:sldId id="291" r:id="rId5"/>
    <p:sldId id="287" r:id="rId6"/>
    <p:sldId id="262" r:id="rId7"/>
    <p:sldId id="267" r:id="rId8"/>
    <p:sldId id="288" r:id="rId9"/>
    <p:sldId id="272" r:id="rId10"/>
    <p:sldId id="279" r:id="rId11"/>
    <p:sldId id="273" r:id="rId12"/>
    <p:sldId id="274" r:id="rId13"/>
    <p:sldId id="276" r:id="rId14"/>
    <p:sldId id="321" r:id="rId15"/>
    <p:sldId id="302" r:id="rId16"/>
    <p:sldId id="309" r:id="rId17"/>
    <p:sldId id="299" r:id="rId18"/>
    <p:sldId id="313" r:id="rId19"/>
    <p:sldId id="311" r:id="rId20"/>
    <p:sldId id="314" r:id="rId21"/>
    <p:sldId id="315" r:id="rId22"/>
    <p:sldId id="318" r:id="rId23"/>
    <p:sldId id="316" r:id="rId24"/>
    <p:sldId id="319" r:id="rId25"/>
    <p:sldId id="317" r:id="rId26"/>
    <p:sldId id="312" r:id="rId27"/>
    <p:sldId id="322" r:id="rId28"/>
    <p:sldId id="280" r:id="rId29"/>
    <p:sldId id="301" r:id="rId30"/>
    <p:sldId id="303" r:id="rId31"/>
    <p:sldId id="304" r:id="rId32"/>
    <p:sldId id="285" r:id="rId33"/>
    <p:sldId id="275" r:id="rId34"/>
    <p:sldId id="320" r:id="rId35"/>
    <p:sldId id="31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153EA-E6F2-904B-979A-79A8140FDABD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C807E-4900-614E-8D49-4C01F57CD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8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C807E-4900-614E-8D49-4C01F57CD8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0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Delay</a:t>
            </a:r>
            <a:r>
              <a:rPr lang="en-US" baseline="0" dirty="0"/>
              <a:t> or p</a:t>
            </a:r>
            <a:r>
              <a:rPr lang="en-US" dirty="0"/>
              <a:t>revent</a:t>
            </a:r>
            <a:r>
              <a:rPr lang="en-US" baseline="0" dirty="0"/>
              <a:t> inappropriate response; stop ongoing unsuccessful response (perseveration); manage interference (distractions or interruptions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C807E-4900-614E-8D49-4C01F57CD8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0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kinds of reading,</a:t>
            </a:r>
            <a:r>
              <a:rPr lang="en-US" baseline="0" dirty="0"/>
              <a:t> use of nonsense words and spelling words from pronunciation; a question is </a:t>
            </a:r>
            <a:r>
              <a:rPr lang="en-US" baseline="0"/>
              <a:t>a 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C807E-4900-614E-8D49-4C01F57CD8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 &lt;w&gt; an etymological marker</a:t>
            </a:r>
            <a:r>
              <a:rPr lang="en-US" baseline="0" dirty="0"/>
              <a:t> or zero allophone?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C807E-4900-614E-8D49-4C01F57CD8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9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3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5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1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6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3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1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4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3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8EB8C-50E3-844A-B45F-E32BE6C143C6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50F3-7172-9A4D-BAB7-FFE1F55F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1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workskingston.com/WordWorks/Home.html" TargetMode="External"/><Relationship Id="rId2" Type="http://schemas.openxmlformats.org/officeDocument/2006/relationships/hyperlink" Target="https://l.facebook.com/l.php?u=https://linguisteducatorexchange.com/lexinars/&amp;h=ATPmJJiFRRP3LCCl0uNQk0y4DhFqVZPaDHtUA_yg-6R9nHRSsIKNuyp0ksEjCo2jSZjReJabYdq1xYRCwSfAjPEN61nCURW0n0AZpu3JqJZ7Adwl7XPHKsa1S-A2Tje0ywG7lMGRkwA_R8JwJmmIDfZSy-hOBsBgUYGnOX4MOcTOwHm3oKfqybRNpUoKo-YJ04WD5i-gPYCO8houl2xtgflBggaw2tMbNhKPBqWJmOXQ_MhhW2-2JZHSxEa7KBtlr-2Rg5YG782dIihArnCOI09fe4D8T5w6dAxf_zY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.facebook.com/l.php?u=http://www.realspelling.fr/Welcome_to_Real_Spelling/Choose-New.html&amp;h=ATPWpa3GIT6EvSfLzZ-Jld5yTmz3t1UISyyhkVJN8TUkcDt70-GKSVVLmgF2CNeMpil-NZ8tZuB7VhgxpYTjD24azXq_2iAnbphghUczFX--Hg3yHJ42CDzCyLGRwYxAHmQwcRMZwZuw4WiuzFVFibKzvJvceoeQZZwNiTAt7poHZGSY2Ky6Mwtor7xe4CNKAzZ0Fn0k6gmRcWO-AvQQizMQGl9t508t6y_p6-9h-mdfo5ls67Zwsa1jb6tSwE7mVtX50hHPq_bbMS46oUbd3Ftkg0R7QPFO3sDvwce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Executive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Jennifer Petrich, PhD</a:t>
            </a:r>
          </a:p>
        </p:txBody>
      </p:sp>
    </p:spTree>
    <p:extLst>
      <p:ext uri="{BB962C8B-B14F-4D97-AF65-F5344CB8AC3E}">
        <p14:creationId xmlns:p14="http://schemas.microsoft.com/office/powerpoint/2010/main" val="3217031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112" y="1874370"/>
            <a:ext cx="7024914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Executive</a:t>
            </a:r>
            <a:r>
              <a:rPr kumimoji="0" lang="en-US" sz="6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Function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and Dyslexia</a:t>
            </a:r>
          </a:p>
        </p:txBody>
      </p:sp>
    </p:spTree>
    <p:extLst>
      <p:ext uri="{BB962C8B-B14F-4D97-AF65-F5344CB8AC3E}">
        <p14:creationId xmlns:p14="http://schemas.microsoft.com/office/powerpoint/2010/main" val="11962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3"/>
          <p:cNvSpPr txBox="1">
            <a:spLocks/>
          </p:cNvSpPr>
          <p:nvPr/>
        </p:nvSpPr>
        <p:spPr>
          <a:xfrm>
            <a:off x="243751" y="381000"/>
            <a:ext cx="822960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Internal Language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89775" y="1307784"/>
            <a:ext cx="8361306" cy="49167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Also called “self-talk”, “internal speech”, etc.</a:t>
            </a:r>
          </a:p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Impaired in students with poor phonological processing/working memory</a:t>
            </a:r>
          </a:p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Deficit results in “islands of knowledge”</a:t>
            </a:r>
          </a:p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Required for: </a:t>
            </a:r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400" dirty="0"/>
              <a:t>following multi-step directions (recipe)</a:t>
            </a:r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400" dirty="0"/>
              <a:t>learning new motor tasks (tying a shoe, swimming)</a:t>
            </a:r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400" dirty="0"/>
              <a:t>copying </a:t>
            </a:r>
            <a:r>
              <a:rPr lang="en-US" sz="2400" dirty="0" err="1"/>
              <a:t>visuo</a:t>
            </a:r>
            <a:r>
              <a:rPr lang="en-US" sz="2400" dirty="0"/>
              <a:t>-motor input (letters; sign language)</a:t>
            </a:r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400" dirty="0"/>
              <a:t>establishing neural networks of activation (domino effect, e.g. NYC, right triangle)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454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3"/>
          <p:cNvSpPr txBox="1">
            <a:spLocks/>
          </p:cNvSpPr>
          <p:nvPr/>
        </p:nvSpPr>
        <p:spPr>
          <a:xfrm>
            <a:off x="243751" y="381000"/>
            <a:ext cx="822960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Creating Internal Language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89775" y="1307784"/>
            <a:ext cx="8361306" cy="49167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Increase phonological working memory</a:t>
            </a:r>
          </a:p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Practice verbalizing externally</a:t>
            </a:r>
          </a:p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Move from external to internal language using six steps:</a:t>
            </a:r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400" dirty="0"/>
              <a:t>I say, I do (modeling)</a:t>
            </a:r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400" dirty="0"/>
              <a:t>We say, we do</a:t>
            </a:r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400" dirty="0"/>
              <a:t>I say, you do (with verbalizing; say before doing)</a:t>
            </a:r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400" dirty="0"/>
              <a:t>You say, I do (follow instructions exactly)</a:t>
            </a:r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400" dirty="0"/>
              <a:t>You say, you do (external)</a:t>
            </a:r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400" dirty="0"/>
              <a:t>You say, you do (internal)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833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3"/>
          <p:cNvSpPr txBox="1">
            <a:spLocks/>
          </p:cNvSpPr>
          <p:nvPr/>
        </p:nvSpPr>
        <p:spPr>
          <a:xfrm>
            <a:off x="243751" y="381000"/>
            <a:ext cx="850733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Using Internal Language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89775" y="1722711"/>
            <a:ext cx="8361306" cy="4501831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Practice with physical tasks (e.g. shoe tying)</a:t>
            </a:r>
          </a:p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Practice imagery tasks (getting ready in the a.m.)</a:t>
            </a:r>
          </a:p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Drawing on paper</a:t>
            </a:r>
          </a:p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Use with other modalities to store information (language, pictures, gestures, concepts)</a:t>
            </a:r>
          </a:p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Problem-solving</a:t>
            </a:r>
          </a:p>
          <a:p>
            <a:pPr>
              <a:lnSpc>
                <a:spcPct val="12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Encoding new information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1936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112" y="1874370"/>
            <a:ext cx="7024914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Applying Internal Language: Spelling</a:t>
            </a:r>
          </a:p>
        </p:txBody>
      </p:sp>
    </p:spTree>
    <p:extLst>
      <p:ext uri="{BB962C8B-B14F-4D97-AF65-F5344CB8AC3E}">
        <p14:creationId xmlns:p14="http://schemas.microsoft.com/office/powerpoint/2010/main" val="242038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3"/>
          <p:cNvSpPr txBox="1">
            <a:spLocks/>
          </p:cNvSpPr>
          <p:nvPr/>
        </p:nvSpPr>
        <p:spPr>
          <a:xfrm>
            <a:off x="243751" y="381000"/>
            <a:ext cx="850733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Applying Internal Language: Spelling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75897" y="1547522"/>
            <a:ext cx="7396233" cy="4677022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3200" dirty="0"/>
              <a:t>Overview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History of spoken English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Writing systems are based on meaning not speech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Homophone Principle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Elements and Suffixing Conventions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Scientific Investigation (SWI process)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32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921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3"/>
          <p:cNvSpPr txBox="1">
            <a:spLocks/>
          </p:cNvSpPr>
          <p:nvPr/>
        </p:nvSpPr>
        <p:spPr>
          <a:xfrm>
            <a:off x="243751" y="50501"/>
            <a:ext cx="8777500" cy="79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Scientific Inquiry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2220" y="924675"/>
            <a:ext cx="8639031" cy="556037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Tx/>
              <a:buSzPct val="75000"/>
              <a:buNone/>
            </a:pPr>
            <a:r>
              <a:rPr lang="en-US" sz="3200" b="1" dirty="0"/>
              <a:t>Written Language</a:t>
            </a:r>
          </a:p>
          <a:p>
            <a:pPr marL="344489" lvl="1" indent="0">
              <a:buClrTx/>
              <a:buSzPct val="75000"/>
              <a:buNone/>
            </a:pPr>
            <a:endParaRPr lang="en-US" sz="1200" dirty="0"/>
          </a:p>
          <a:p>
            <a:pPr lvl="1">
              <a:buClrTx/>
              <a:buSzPct val="75000"/>
              <a:buFont typeface="Arial"/>
              <a:buChar char="•"/>
            </a:pPr>
            <a:r>
              <a:rPr lang="en-US" sz="2800" dirty="0"/>
              <a:t>Investigate semantics (meaning)</a:t>
            </a:r>
          </a:p>
          <a:p>
            <a:pPr lvl="1">
              <a:buClrTx/>
              <a:buSzPct val="75000"/>
              <a:buFont typeface="Arial"/>
              <a:buChar char="•"/>
            </a:pPr>
            <a:endParaRPr lang="en-US" sz="1300" dirty="0"/>
          </a:p>
          <a:p>
            <a:pPr lvl="1">
              <a:buClrTx/>
              <a:buSzPct val="75000"/>
              <a:buFont typeface="Arial"/>
              <a:buChar char="•"/>
            </a:pPr>
            <a:r>
              <a:rPr lang="en-US" sz="2800" dirty="0"/>
              <a:t>Hypothesize about morphology (form/structure)</a:t>
            </a:r>
          </a:p>
          <a:p>
            <a:pPr lvl="1">
              <a:buClrTx/>
              <a:buSzPct val="75000"/>
              <a:buFont typeface="Arial"/>
              <a:buChar char="•"/>
            </a:pPr>
            <a:endParaRPr lang="en-US" sz="1200" dirty="0"/>
          </a:p>
          <a:p>
            <a:pPr lvl="1">
              <a:buClrTx/>
              <a:buSzPct val="75000"/>
              <a:buFont typeface="Arial"/>
              <a:buChar char="•"/>
            </a:pPr>
            <a:r>
              <a:rPr lang="en-US" sz="2800" dirty="0"/>
              <a:t>Test your hypothesis using etymology (history and relatives)</a:t>
            </a:r>
          </a:p>
          <a:p>
            <a:pPr lvl="1">
              <a:buClrTx/>
              <a:buSzPct val="75000"/>
              <a:buFont typeface="Arial"/>
              <a:buChar char="•"/>
            </a:pPr>
            <a:endParaRPr lang="en-US" sz="1200" dirty="0"/>
          </a:p>
          <a:p>
            <a:pPr lvl="1">
              <a:buClrTx/>
              <a:buSzPct val="75000"/>
              <a:buFont typeface="Arial"/>
              <a:buChar char="•"/>
            </a:pPr>
            <a:r>
              <a:rPr lang="en-US" sz="2800" dirty="0"/>
              <a:t>Investigate orthographic phonology</a:t>
            </a:r>
          </a:p>
          <a:p>
            <a:pPr lvl="1">
              <a:buClrTx/>
              <a:buSzPct val="75000"/>
              <a:buFont typeface="Arial"/>
              <a:buChar char="•"/>
            </a:pPr>
            <a:endParaRPr lang="en-US" sz="1200" dirty="0"/>
          </a:p>
          <a:p>
            <a:pPr lvl="1">
              <a:buClrTx/>
              <a:buSzPct val="75000"/>
              <a:buFont typeface="Arial"/>
              <a:buChar char="•"/>
            </a:pPr>
            <a:r>
              <a:rPr lang="en-US" sz="2800" dirty="0"/>
              <a:t>Revise your hypothesis as needed</a:t>
            </a:r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4897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3"/>
          <p:cNvSpPr txBox="1">
            <a:spLocks/>
          </p:cNvSpPr>
          <p:nvPr/>
        </p:nvSpPr>
        <p:spPr>
          <a:xfrm>
            <a:off x="243751" y="381000"/>
            <a:ext cx="850733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Scientific Inquiry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75897" y="1547522"/>
            <a:ext cx="7875184" cy="4677022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0703" y="1559974"/>
            <a:ext cx="81805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Four questions</a:t>
            </a:r>
          </a:p>
          <a:p>
            <a:pPr marL="800100" lvl="1" indent="-342900">
              <a:buSzPct val="75000"/>
              <a:buFont typeface="Wingdings" charset="2"/>
              <a:buChar char="§"/>
            </a:pPr>
            <a:r>
              <a:rPr lang="en-US" sz="2400" dirty="0"/>
              <a:t>What does it </a:t>
            </a:r>
            <a:r>
              <a:rPr lang="en-US" sz="2400" b="1" dirty="0"/>
              <a:t>mean</a:t>
            </a:r>
            <a:r>
              <a:rPr lang="en-US" sz="2400" dirty="0"/>
              <a:t>?</a:t>
            </a:r>
          </a:p>
          <a:p>
            <a:pPr marL="800100" lvl="1" indent="-342900">
              <a:buSzPct val="75000"/>
              <a:buFont typeface="Wingdings" charset="2"/>
              <a:buChar char="§"/>
            </a:pPr>
            <a:r>
              <a:rPr lang="en-US" sz="2400" dirty="0"/>
              <a:t>How is it </a:t>
            </a:r>
            <a:r>
              <a:rPr lang="en-US" sz="2400" b="1" dirty="0"/>
              <a:t>built</a:t>
            </a:r>
            <a:r>
              <a:rPr lang="en-US" sz="2400" dirty="0"/>
              <a:t>?</a:t>
            </a:r>
          </a:p>
          <a:p>
            <a:pPr marL="800100" lvl="1" indent="-342900">
              <a:buSzPct val="75000"/>
              <a:buFont typeface="Wingdings" charset="2"/>
              <a:buChar char="§"/>
            </a:pPr>
            <a:r>
              <a:rPr lang="en-US" sz="2400" dirty="0"/>
              <a:t>What are its </a:t>
            </a:r>
            <a:r>
              <a:rPr lang="en-US" sz="2400" b="1" dirty="0"/>
              <a:t>relatives</a:t>
            </a:r>
            <a:r>
              <a:rPr lang="en-US" sz="2400" dirty="0"/>
              <a:t>?</a:t>
            </a:r>
          </a:p>
          <a:p>
            <a:pPr marL="800100" lvl="1" indent="-342900">
              <a:buSzPct val="75000"/>
              <a:buFont typeface="Wingdings" charset="2"/>
              <a:buChar char="§"/>
            </a:pPr>
            <a:r>
              <a:rPr lang="en-US" sz="2400" dirty="0"/>
              <a:t>What segments of </a:t>
            </a:r>
            <a:r>
              <a:rPr lang="en-US" sz="2400" b="1" dirty="0"/>
              <a:t>pronunciation</a:t>
            </a:r>
            <a:r>
              <a:rPr lang="en-US" sz="2400" dirty="0"/>
              <a:t> are important for meaning?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Model</a:t>
            </a:r>
          </a:p>
          <a:p>
            <a:pPr marL="800100" lvl="1" indent="-342900">
              <a:buSzPct val="75000"/>
              <a:buFont typeface="Wingdings" charset="2"/>
              <a:buChar char="§"/>
            </a:pPr>
            <a:r>
              <a:rPr lang="en-US" sz="2400" dirty="0"/>
              <a:t>Verbalize thought process/questions</a:t>
            </a:r>
          </a:p>
          <a:p>
            <a:pPr marL="800100" lvl="1" indent="-342900">
              <a:buSzPct val="75000"/>
              <a:buFont typeface="Wingdings" charset="2"/>
              <a:buChar char="§"/>
            </a:pPr>
            <a:r>
              <a:rPr lang="en-US" sz="2400" dirty="0"/>
              <a:t>Use signs/gestures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Abstract out of the process (use visual cues if necessary)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SzPct val="75000"/>
              <a:buFont typeface="Wingdings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679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3"/>
          <p:cNvSpPr txBox="1">
            <a:spLocks/>
          </p:cNvSpPr>
          <p:nvPr/>
        </p:nvSpPr>
        <p:spPr>
          <a:xfrm>
            <a:off x="243751" y="50501"/>
            <a:ext cx="8777500" cy="79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Scientific Inquiry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12397" y="1220570"/>
            <a:ext cx="7459458" cy="4746661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Tx/>
              <a:buSzPct val="75000"/>
              <a:buNone/>
            </a:pPr>
            <a:r>
              <a:rPr lang="en-US" sz="3200" b="1" dirty="0"/>
              <a:t>The four questions</a:t>
            </a:r>
          </a:p>
          <a:p>
            <a:pPr lvl="1">
              <a:lnSpc>
                <a:spcPct val="15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Q1: What does it mean?</a:t>
            </a:r>
          </a:p>
          <a:p>
            <a:pPr lvl="1">
              <a:lnSpc>
                <a:spcPct val="150000"/>
              </a:lnSpc>
              <a:buClrTx/>
              <a:buSzPct val="75000"/>
              <a:buFont typeface="Wingdings" charset="2"/>
              <a:buChar char="§"/>
            </a:pPr>
            <a:endParaRPr lang="en-US" sz="1300" dirty="0"/>
          </a:p>
          <a:p>
            <a:pPr lvl="1">
              <a:lnSpc>
                <a:spcPct val="15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Q2/3: How is it built? What are its history and relatives?</a:t>
            </a:r>
          </a:p>
          <a:p>
            <a:pPr lvl="1">
              <a:lnSpc>
                <a:spcPct val="150000"/>
              </a:lnSpc>
              <a:buClrTx/>
              <a:buSzPct val="75000"/>
              <a:buFont typeface="Wingdings" charset="2"/>
              <a:buChar char="§"/>
            </a:pPr>
            <a:endParaRPr lang="en-US" sz="1300" dirty="0"/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800" dirty="0"/>
              <a:t>Q4: What can we learn from its pronunciation?</a:t>
            </a:r>
          </a:p>
        </p:txBody>
      </p:sp>
    </p:spTree>
    <p:extLst>
      <p:ext uri="{BB962C8B-B14F-4D97-AF65-F5344CB8AC3E}">
        <p14:creationId xmlns:p14="http://schemas.microsoft.com/office/powerpoint/2010/main" val="802077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3"/>
          <p:cNvSpPr txBox="1">
            <a:spLocks/>
          </p:cNvSpPr>
          <p:nvPr/>
        </p:nvSpPr>
        <p:spPr>
          <a:xfrm>
            <a:off x="243751" y="50501"/>
            <a:ext cx="8777500" cy="79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Scientific Inquiry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2220" y="912346"/>
            <a:ext cx="8639031" cy="556037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3751" y="1072623"/>
            <a:ext cx="8777500" cy="62478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200" b="1" dirty="0"/>
              <a:t>&lt;sign&gt;</a:t>
            </a:r>
          </a:p>
          <a:p>
            <a:pPr algn="ctr"/>
            <a:endParaRPr lang="en-US" sz="2800" dirty="0"/>
          </a:p>
          <a:p>
            <a:r>
              <a:rPr lang="en-US" sz="2800" b="1" dirty="0"/>
              <a:t>	   Q1: What does it mean?</a:t>
            </a:r>
            <a:endParaRPr lang="en-US" sz="2800" dirty="0"/>
          </a:p>
          <a:p>
            <a:r>
              <a:rPr lang="en-US" sz="2400" b="1" dirty="0"/>
              <a:t>noun</a:t>
            </a:r>
          </a:p>
          <a:p>
            <a:r>
              <a:rPr lang="en-US" sz="2400" dirty="0"/>
              <a:t>1 an object, quality, or event whose presence or occurrence indicates the probable presence or occurrence of something else</a:t>
            </a:r>
          </a:p>
          <a:p>
            <a:r>
              <a:rPr lang="en-US" sz="2400" dirty="0"/>
              <a:t>2 a gesture or action used to convey information or instructions</a:t>
            </a:r>
          </a:p>
          <a:p>
            <a:r>
              <a:rPr lang="en-US" sz="2400" dirty="0"/>
              <a:t>4 </a:t>
            </a:r>
            <a:r>
              <a:rPr lang="en-US" sz="2400" i="1" dirty="0"/>
              <a:t>Mathematics </a:t>
            </a:r>
            <a:r>
              <a:rPr lang="en-US" sz="2400" dirty="0"/>
              <a:t>the </a:t>
            </a:r>
            <a:r>
              <a:rPr lang="en-US" sz="2400" dirty="0" err="1"/>
              <a:t>positiveness</a:t>
            </a:r>
            <a:r>
              <a:rPr lang="en-US" sz="2400" dirty="0"/>
              <a:t> or </a:t>
            </a:r>
            <a:r>
              <a:rPr lang="en-US" sz="2400" dirty="0" err="1"/>
              <a:t>negativeness</a:t>
            </a:r>
            <a:r>
              <a:rPr lang="en-US" sz="2400" dirty="0"/>
              <a:t> of a quantity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verb</a:t>
            </a:r>
          </a:p>
          <a:p>
            <a:r>
              <a:rPr lang="en-US" sz="2400" dirty="0"/>
              <a:t>1 </a:t>
            </a:r>
            <a:r>
              <a:rPr lang="en-US" sz="2400" i="1" dirty="0"/>
              <a:t>[with object] </a:t>
            </a:r>
            <a:r>
              <a:rPr lang="en-US" sz="2400" dirty="0"/>
              <a:t>write one's name on (a letter, card, or similar item) to identify oneself as the writer or sender</a:t>
            </a:r>
          </a:p>
          <a:p>
            <a:r>
              <a:rPr lang="en-US" sz="2400" dirty="0"/>
              <a:t>2 </a:t>
            </a:r>
            <a:r>
              <a:rPr lang="en-US" sz="2400" i="1" dirty="0"/>
              <a:t>[no object] </a:t>
            </a:r>
            <a:r>
              <a:rPr lang="en-US" sz="2400" dirty="0"/>
              <a:t>use gestures to convey information or instructions</a:t>
            </a:r>
          </a:p>
          <a:p>
            <a:r>
              <a:rPr lang="en-US" sz="2400" dirty="0"/>
              <a:t> </a:t>
            </a:r>
          </a:p>
          <a:p>
            <a:endParaRPr lang="en-US" sz="2400" dirty="0"/>
          </a:p>
          <a:p>
            <a:r>
              <a:rPr lang="en-US" sz="2400" i="1" dirty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719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3"/>
          <p:cNvSpPr txBox="1">
            <a:spLocks/>
          </p:cNvSpPr>
          <p:nvPr/>
        </p:nvSpPr>
        <p:spPr>
          <a:xfrm>
            <a:off x="314248" y="381000"/>
            <a:ext cx="3495898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kern="0" dirty="0">
                <a:solidFill>
                  <a:srgbClr val="006633"/>
                </a:solidFill>
                <a:latin typeface="Garamond"/>
                <a:ea typeface="Garamond"/>
                <a:cs typeface="Garamond"/>
                <a:sym typeface="Garamond"/>
              </a:rPr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9014" y="1725102"/>
            <a:ext cx="8432055" cy="3785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indent="-457200" defTabSz="914400" hangingPunct="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sym typeface="Calibri"/>
              </a:rPr>
              <a:t>Review of executive functions (EF) and neurobiology of impaired EF</a:t>
            </a:r>
          </a:p>
          <a:p>
            <a:pPr marL="457200" indent="-457200" defTabSz="914400" hangingPunct="0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sym typeface="Calibri"/>
            </a:endParaRPr>
          </a:p>
          <a:p>
            <a:pPr marL="457200" indent="-457200" defTabSz="914400" hangingPunct="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sym typeface="Calibri"/>
              </a:rPr>
              <a:t>How impaired EF manifests in dyslexic students</a:t>
            </a:r>
          </a:p>
          <a:p>
            <a:pPr marL="457200" indent="-457200" defTabSz="914400" hangingPunct="0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sym typeface="Calibri"/>
            </a:endParaRPr>
          </a:p>
          <a:p>
            <a:pPr marL="457200" indent="-457200" defTabSz="914400" hangingPunct="0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sym typeface="Calibri"/>
              </a:rPr>
              <a:t>How to address these deficits when working to remediate spelling and math in a dyslexic student</a:t>
            </a:r>
          </a:p>
        </p:txBody>
      </p:sp>
    </p:spTree>
    <p:extLst>
      <p:ext uri="{BB962C8B-B14F-4D97-AF65-F5344CB8AC3E}">
        <p14:creationId xmlns:p14="http://schemas.microsoft.com/office/powerpoint/2010/main" val="3055732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3"/>
          <p:cNvSpPr txBox="1">
            <a:spLocks/>
          </p:cNvSpPr>
          <p:nvPr/>
        </p:nvSpPr>
        <p:spPr>
          <a:xfrm>
            <a:off x="243751" y="50501"/>
            <a:ext cx="8777500" cy="79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Scientific Inquiry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2220" y="912346"/>
            <a:ext cx="8639031" cy="556037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61715" y="1072623"/>
            <a:ext cx="7027919" cy="31700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200" b="1" dirty="0"/>
              <a:t>&lt;sign&gt;</a:t>
            </a:r>
          </a:p>
          <a:p>
            <a:endParaRPr lang="en-US" sz="2800" dirty="0"/>
          </a:p>
          <a:p>
            <a:r>
              <a:rPr lang="en-US" sz="2800" b="1" dirty="0"/>
              <a:t>Q2: How is it built? 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	&lt;sign&gt; is a base element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49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3"/>
          <p:cNvSpPr txBox="1">
            <a:spLocks/>
          </p:cNvSpPr>
          <p:nvPr/>
        </p:nvSpPr>
        <p:spPr>
          <a:xfrm>
            <a:off x="243751" y="50501"/>
            <a:ext cx="8777500" cy="79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Scientific Inquiry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2220" y="924675"/>
            <a:ext cx="8639031" cy="556037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7848" y="1072623"/>
            <a:ext cx="7890996" cy="48320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200" b="1" dirty="0"/>
              <a:t>&lt;sign&gt;</a:t>
            </a:r>
          </a:p>
          <a:p>
            <a:endParaRPr lang="en-US" sz="2800" dirty="0"/>
          </a:p>
          <a:p>
            <a:r>
              <a:rPr lang="en-US" sz="2800" b="1" dirty="0"/>
              <a:t> 	Q3: What are its </a:t>
            </a:r>
            <a:r>
              <a:rPr lang="en-US" sz="2800" b="1" u="sng" dirty="0"/>
              <a:t>history</a:t>
            </a:r>
            <a:r>
              <a:rPr lang="en-US" sz="2800" b="1" dirty="0"/>
              <a:t> and relatives?</a:t>
            </a:r>
            <a:endParaRPr lang="en-US" sz="2800" dirty="0"/>
          </a:p>
          <a:p>
            <a:endParaRPr lang="en-US" sz="2400" b="1" dirty="0"/>
          </a:p>
          <a:p>
            <a:pPr lvl="1"/>
            <a:r>
              <a:rPr lang="en-US" sz="2800" b="1" dirty="0"/>
              <a:t>sign (n.)</a:t>
            </a:r>
          </a:p>
          <a:p>
            <a:pPr lvl="1"/>
            <a:r>
              <a:rPr lang="en-US" sz="2400" dirty="0"/>
              <a:t>early 13c., "gesture or motion of the hand," especially one meant to communicate something, from Old French </a:t>
            </a:r>
            <a:r>
              <a:rPr lang="en-US" sz="2400" i="1" dirty="0" err="1"/>
              <a:t>signe</a:t>
            </a:r>
            <a:r>
              <a:rPr lang="en-US" sz="2400" dirty="0"/>
              <a:t> "sign, mark," from Latin </a:t>
            </a:r>
            <a:r>
              <a:rPr lang="en-US" sz="2400" i="1" dirty="0" err="1"/>
              <a:t>signum</a:t>
            </a:r>
            <a:r>
              <a:rPr lang="en-US" sz="2400" dirty="0"/>
              <a:t> "identifying mark, token, indication, symbol; proof; military standard, ensign; a signal, an omen; sign in the heavens, constellation," according to Watkins, literally "standard that one follows," from PIE </a:t>
            </a:r>
            <a:r>
              <a:rPr lang="en-US" sz="2400" b="1" dirty="0"/>
              <a:t>*</a:t>
            </a:r>
            <a:r>
              <a:rPr lang="en-US" sz="2400" b="1" dirty="0" err="1"/>
              <a:t>sekw</a:t>
            </a:r>
            <a:r>
              <a:rPr lang="en-US" sz="2400" b="1" dirty="0"/>
              <a:t>-no-</a:t>
            </a:r>
            <a:r>
              <a:rPr lang="en-US" sz="2400" dirty="0"/>
              <a:t>, from root </a:t>
            </a:r>
            <a:r>
              <a:rPr lang="en-US" sz="2400" b="1" dirty="0"/>
              <a:t>*</a:t>
            </a:r>
            <a:r>
              <a:rPr lang="en-US" sz="2400" b="1" dirty="0" err="1"/>
              <a:t>sekw</a:t>
            </a:r>
            <a:r>
              <a:rPr lang="en-US" sz="2400" b="1" dirty="0"/>
              <a:t>-</a:t>
            </a:r>
            <a:r>
              <a:rPr lang="en-US" sz="2400" dirty="0"/>
              <a:t> (1) "to follow."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295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3"/>
          <p:cNvSpPr txBox="1">
            <a:spLocks/>
          </p:cNvSpPr>
          <p:nvPr/>
        </p:nvSpPr>
        <p:spPr>
          <a:xfrm>
            <a:off x="243751" y="50501"/>
            <a:ext cx="8777500" cy="79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Scientific Inquiry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2220" y="924675"/>
            <a:ext cx="8639031" cy="556037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7848" y="1072623"/>
            <a:ext cx="7890996" cy="59400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200" b="1" dirty="0"/>
              <a:t>&lt;sign&gt;</a:t>
            </a:r>
          </a:p>
          <a:p>
            <a:endParaRPr lang="en-US" sz="2800" dirty="0"/>
          </a:p>
          <a:p>
            <a:r>
              <a:rPr lang="en-US" sz="2800" b="1" dirty="0"/>
              <a:t> 	Q3: What are its </a:t>
            </a:r>
            <a:r>
              <a:rPr lang="en-US" sz="2800" b="1" u="sng" dirty="0"/>
              <a:t>history</a:t>
            </a:r>
            <a:r>
              <a:rPr lang="en-US" sz="2800" b="1" dirty="0"/>
              <a:t> and relatives?</a:t>
            </a:r>
            <a:endParaRPr lang="en-US" sz="2800" dirty="0"/>
          </a:p>
          <a:p>
            <a:endParaRPr lang="en-US" sz="2400" b="1" dirty="0"/>
          </a:p>
          <a:p>
            <a:pPr lvl="1"/>
            <a:r>
              <a:rPr lang="en-US" sz="2800" b="1" dirty="0"/>
              <a:t>sign (v.)</a:t>
            </a:r>
          </a:p>
          <a:p>
            <a:pPr lvl="1"/>
            <a:r>
              <a:rPr lang="en-US" sz="2400" dirty="0"/>
              <a:t>c. 1300, "to make the sign of the cross," from Old French </a:t>
            </a:r>
            <a:r>
              <a:rPr lang="en-US" sz="2400" i="1" dirty="0" err="1"/>
              <a:t>signier</a:t>
            </a:r>
            <a:r>
              <a:rPr lang="en-US" sz="2400" dirty="0"/>
              <a:t> "to make a sign (to someone); to mark," from Latin </a:t>
            </a:r>
            <a:r>
              <a:rPr lang="en-US" sz="2400" i="1" dirty="0" err="1"/>
              <a:t>signare</a:t>
            </a:r>
            <a:r>
              <a:rPr lang="en-US" sz="2400" dirty="0"/>
              <a:t> "to set a mark upon, mark out, designate; mark with a stamp; distinguish, adorn;" figuratively "to point out, signify, indicate," from </a:t>
            </a:r>
            <a:r>
              <a:rPr lang="en-US" sz="2400" i="1" dirty="0" err="1"/>
              <a:t>signum</a:t>
            </a:r>
            <a:r>
              <a:rPr lang="en-US" sz="2400" dirty="0"/>
              <a:t> "identifying mark, sign" (see </a:t>
            </a:r>
            <a:r>
              <a:rPr lang="en-US" sz="2400" b="1" dirty="0"/>
              <a:t>sign</a:t>
            </a:r>
            <a:r>
              <a:rPr lang="en-US" sz="2400" dirty="0"/>
              <a:t> (n.)). Sense of "to mark, stamp" is attested from mid-14c.; that of "to affix one's name" is from late 15c. Meaning "to communicate by hand signs" is recorded from 1700. Related: Signed; signing.</a:t>
            </a:r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9408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3"/>
          <p:cNvSpPr txBox="1">
            <a:spLocks/>
          </p:cNvSpPr>
          <p:nvPr/>
        </p:nvSpPr>
        <p:spPr>
          <a:xfrm>
            <a:off x="243751" y="50501"/>
            <a:ext cx="8777500" cy="79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Scientific Inquiry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2220" y="875359"/>
            <a:ext cx="8639031" cy="556037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61715" y="1072623"/>
            <a:ext cx="7027920" cy="550920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200" b="1" dirty="0"/>
              <a:t>&lt;sign&gt;</a:t>
            </a:r>
          </a:p>
          <a:p>
            <a:endParaRPr lang="en-US" sz="2800" dirty="0"/>
          </a:p>
          <a:p>
            <a:r>
              <a:rPr lang="en-US" sz="2800" b="1" dirty="0"/>
              <a:t>Q3: What are its history and </a:t>
            </a:r>
            <a:r>
              <a:rPr lang="en-US" sz="2800" b="1" u="sng" dirty="0"/>
              <a:t>relatives</a:t>
            </a:r>
            <a:r>
              <a:rPr lang="en-US" sz="2800" b="1" dirty="0"/>
              <a:t>?</a:t>
            </a:r>
            <a:endParaRPr lang="en-US" sz="2800" dirty="0"/>
          </a:p>
          <a:p>
            <a:pPr lvl="3"/>
            <a:endParaRPr lang="en-US" sz="1200" dirty="0">
              <a:sym typeface="Wingdings"/>
            </a:endParaRPr>
          </a:p>
          <a:p>
            <a:pPr lvl="3"/>
            <a:r>
              <a:rPr lang="en-US" sz="2800" dirty="0">
                <a:sym typeface="Wingdings"/>
              </a:rPr>
              <a:t>signs  sign + s</a:t>
            </a:r>
            <a:endParaRPr lang="en-US" sz="2800" dirty="0"/>
          </a:p>
          <a:p>
            <a:pPr lvl="3"/>
            <a:r>
              <a:rPr lang="en-US" sz="2800" dirty="0"/>
              <a:t>signed </a:t>
            </a:r>
            <a:r>
              <a:rPr lang="en-US" sz="2800" dirty="0">
                <a:sym typeface="Wingdings"/>
              </a:rPr>
              <a:t> sign + </a:t>
            </a:r>
            <a:r>
              <a:rPr lang="en-US" sz="2800" dirty="0" err="1">
                <a:sym typeface="Wingdings"/>
              </a:rPr>
              <a:t>ed</a:t>
            </a:r>
            <a:endParaRPr lang="en-US" sz="2800" dirty="0"/>
          </a:p>
          <a:p>
            <a:pPr lvl="3"/>
            <a:r>
              <a:rPr lang="en-US" sz="2800" dirty="0"/>
              <a:t>signing </a:t>
            </a:r>
            <a:r>
              <a:rPr lang="en-US" sz="2800" dirty="0">
                <a:sym typeface="Wingdings"/>
              </a:rPr>
              <a:t> sign + </a:t>
            </a:r>
            <a:r>
              <a:rPr lang="en-US" sz="2800" dirty="0" err="1">
                <a:sym typeface="Wingdings"/>
              </a:rPr>
              <a:t>ing</a:t>
            </a:r>
            <a:endParaRPr lang="en-US" sz="2800" dirty="0"/>
          </a:p>
          <a:p>
            <a:pPr lvl="3"/>
            <a:r>
              <a:rPr lang="en-US" sz="2800" dirty="0"/>
              <a:t>signal </a:t>
            </a:r>
            <a:r>
              <a:rPr lang="en-US" sz="2800" dirty="0">
                <a:sym typeface="Wingdings"/>
              </a:rPr>
              <a:t> sign + al</a:t>
            </a:r>
            <a:endParaRPr lang="en-US" sz="2800" dirty="0"/>
          </a:p>
          <a:p>
            <a:pPr lvl="3"/>
            <a:r>
              <a:rPr lang="en-US" sz="2800" dirty="0"/>
              <a:t>signify </a:t>
            </a:r>
            <a:r>
              <a:rPr lang="en-US" sz="2800" dirty="0">
                <a:sym typeface="Wingdings"/>
              </a:rPr>
              <a:t> sign + </a:t>
            </a:r>
            <a:r>
              <a:rPr lang="en-US" sz="2800" dirty="0" err="1">
                <a:sym typeface="Wingdings"/>
              </a:rPr>
              <a:t>i</a:t>
            </a:r>
            <a:r>
              <a:rPr lang="en-US" sz="2800" dirty="0">
                <a:sym typeface="Wingdings"/>
              </a:rPr>
              <a:t> + </a:t>
            </a:r>
            <a:r>
              <a:rPr lang="en-US" sz="2800" dirty="0" err="1">
                <a:sym typeface="Wingdings"/>
              </a:rPr>
              <a:t>fy</a:t>
            </a:r>
            <a:endParaRPr lang="en-US" sz="2800" dirty="0"/>
          </a:p>
          <a:p>
            <a:pPr lvl="3"/>
            <a:r>
              <a:rPr lang="en-US" sz="2800" dirty="0"/>
              <a:t>design </a:t>
            </a:r>
            <a:r>
              <a:rPr lang="en-US" sz="2800" dirty="0">
                <a:sym typeface="Wingdings"/>
              </a:rPr>
              <a:t> de + sign</a:t>
            </a:r>
            <a:endParaRPr lang="en-US" sz="2800" dirty="0"/>
          </a:p>
          <a:p>
            <a:pPr lvl="3"/>
            <a:r>
              <a:rPr lang="en-US" sz="2800" dirty="0"/>
              <a:t>designate </a:t>
            </a:r>
            <a:r>
              <a:rPr lang="en-US" sz="2800" dirty="0">
                <a:sym typeface="Wingdings"/>
              </a:rPr>
              <a:t> de + sign + ate</a:t>
            </a:r>
            <a:endParaRPr lang="en-US" sz="2800" dirty="0"/>
          </a:p>
          <a:p>
            <a:pPr lvl="3"/>
            <a:r>
              <a:rPr lang="en-US" sz="2800" dirty="0"/>
              <a:t>signature </a:t>
            </a:r>
            <a:r>
              <a:rPr lang="en-US" sz="2800" dirty="0">
                <a:sym typeface="Wingdings"/>
              </a:rPr>
              <a:t> sign + ate + </a:t>
            </a:r>
            <a:r>
              <a:rPr lang="en-US" sz="2800" dirty="0" err="1">
                <a:sym typeface="Wingdings"/>
              </a:rPr>
              <a:t>ure</a:t>
            </a:r>
            <a:endParaRPr lang="en-US" sz="2800" dirty="0"/>
          </a:p>
          <a:p>
            <a:pPr lvl="3"/>
            <a:r>
              <a:rPr lang="en-US" sz="2800" dirty="0"/>
              <a:t>resignation </a:t>
            </a:r>
            <a:r>
              <a:rPr lang="en-US" sz="2800" dirty="0">
                <a:sym typeface="Wingdings"/>
              </a:rPr>
              <a:t> re + sign + ate + ion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425060" y="5651818"/>
            <a:ext cx="320572" cy="456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325126" y="6107990"/>
            <a:ext cx="320572" cy="456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753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3"/>
          <p:cNvSpPr txBox="1">
            <a:spLocks/>
          </p:cNvSpPr>
          <p:nvPr/>
        </p:nvSpPr>
        <p:spPr>
          <a:xfrm>
            <a:off x="243751" y="50501"/>
            <a:ext cx="8777500" cy="79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Scientific Inquiry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2220" y="875359"/>
            <a:ext cx="8639031" cy="556037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E6CFBC-B394-E04F-8253-4CC60FFB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64" y="1064056"/>
            <a:ext cx="6229941" cy="51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90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3"/>
          <p:cNvSpPr txBox="1">
            <a:spLocks/>
          </p:cNvSpPr>
          <p:nvPr/>
        </p:nvSpPr>
        <p:spPr>
          <a:xfrm>
            <a:off x="243751" y="50501"/>
            <a:ext cx="8777500" cy="79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Scientific Inquiry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2220" y="875359"/>
            <a:ext cx="8639031" cy="556037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9495" y="1072623"/>
            <a:ext cx="7878666" cy="550920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200" b="1" dirty="0"/>
              <a:t>&lt;sign&gt;</a:t>
            </a:r>
          </a:p>
          <a:p>
            <a:endParaRPr lang="en-US" sz="2800" dirty="0"/>
          </a:p>
          <a:p>
            <a:r>
              <a:rPr lang="en-US" sz="2800" b="1" dirty="0"/>
              <a:t>     Q4: What can we learn from its pronunciation?</a:t>
            </a:r>
            <a:endParaRPr lang="en-US" sz="2800" dirty="0"/>
          </a:p>
          <a:p>
            <a:pPr lvl="2"/>
            <a:endParaRPr lang="en-US" sz="1200" dirty="0"/>
          </a:p>
          <a:p>
            <a:pPr lvl="2"/>
            <a:r>
              <a:rPr lang="en-US" sz="2800" dirty="0"/>
              <a:t>&lt;s    </a:t>
            </a:r>
            <a:r>
              <a:rPr lang="en-US" sz="2800" dirty="0" err="1"/>
              <a:t>i</a:t>
            </a:r>
            <a:r>
              <a:rPr lang="en-US" sz="2800" dirty="0"/>
              <a:t>     g    n&gt; 			&lt;d   e   s    </a:t>
            </a:r>
            <a:r>
              <a:rPr lang="en-US" sz="2800" dirty="0" err="1"/>
              <a:t>i</a:t>
            </a:r>
            <a:r>
              <a:rPr lang="en-US" sz="2800" dirty="0"/>
              <a:t>   g   n&gt;</a:t>
            </a:r>
          </a:p>
          <a:p>
            <a:pPr lvl="2"/>
            <a:r>
              <a:rPr lang="en-US" sz="2800" dirty="0"/>
              <a:t> [s   </a:t>
            </a:r>
            <a:r>
              <a:rPr lang="en-US" sz="2800" dirty="0" err="1"/>
              <a:t>ɑɪ</a:t>
            </a:r>
            <a:r>
              <a:rPr lang="en-US" sz="2800" dirty="0"/>
              <a:t>          n]			 [d   </a:t>
            </a:r>
            <a:r>
              <a:rPr lang="en-US" sz="2800" dirty="0" err="1"/>
              <a:t>ə</a:t>
            </a:r>
            <a:r>
              <a:rPr lang="en-US" sz="2800" dirty="0"/>
              <a:t>   z   </a:t>
            </a:r>
            <a:r>
              <a:rPr lang="en-US" sz="2800" dirty="0" err="1"/>
              <a:t>ɑɪ</a:t>
            </a:r>
            <a:r>
              <a:rPr lang="en-US" sz="2800" dirty="0"/>
              <a:t>       n]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&lt;s   </a:t>
            </a:r>
            <a:r>
              <a:rPr lang="en-US" sz="2800" dirty="0" err="1"/>
              <a:t>i</a:t>
            </a:r>
            <a:r>
              <a:rPr lang="en-US" sz="2800" dirty="0"/>
              <a:t>   g   n   a   l&gt;</a:t>
            </a:r>
          </a:p>
          <a:p>
            <a:pPr lvl="2"/>
            <a:r>
              <a:rPr lang="en-US" sz="2800" dirty="0"/>
              <a:t> [s   </a:t>
            </a:r>
            <a:r>
              <a:rPr lang="en-US" sz="2800" dirty="0" err="1"/>
              <a:t>ɪ</a:t>
            </a:r>
            <a:r>
              <a:rPr lang="en-US" sz="2800" dirty="0"/>
              <a:t>   g   n   </a:t>
            </a:r>
            <a:r>
              <a:rPr lang="en-US" sz="2800" dirty="0" err="1"/>
              <a:t>ə</a:t>
            </a:r>
            <a:r>
              <a:rPr lang="en-US" sz="2800" dirty="0"/>
              <a:t>   l]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&lt;r  e   s  </a:t>
            </a:r>
            <a:r>
              <a:rPr lang="en-US" sz="2800" dirty="0" err="1"/>
              <a:t>i</a:t>
            </a:r>
            <a:r>
              <a:rPr lang="en-US" sz="2800" dirty="0"/>
              <a:t>   g  n   a    t   </a:t>
            </a:r>
            <a:r>
              <a:rPr lang="en-US" sz="2800" dirty="0" err="1"/>
              <a:t>i</a:t>
            </a:r>
            <a:r>
              <a:rPr lang="en-US" sz="2800" dirty="0"/>
              <a:t>   o   n&gt;</a:t>
            </a:r>
          </a:p>
          <a:p>
            <a:pPr lvl="2"/>
            <a:r>
              <a:rPr lang="en-US" sz="2800" dirty="0"/>
              <a:t> [r  </a:t>
            </a:r>
            <a:r>
              <a:rPr lang="en-US" sz="2800" dirty="0" err="1"/>
              <a:t>ɛ</a:t>
            </a:r>
            <a:r>
              <a:rPr lang="en-US" sz="2800" dirty="0"/>
              <a:t>   z  </a:t>
            </a:r>
            <a:r>
              <a:rPr lang="en-US" sz="2800" dirty="0" err="1"/>
              <a:t>ə</a:t>
            </a:r>
            <a:r>
              <a:rPr lang="en-US" sz="2800" dirty="0"/>
              <a:t>  g  n   </a:t>
            </a:r>
            <a:r>
              <a:rPr lang="en-US" sz="2800" dirty="0" err="1"/>
              <a:t>ɛi</a:t>
            </a:r>
            <a:r>
              <a:rPr lang="en-US" sz="2800" dirty="0"/>
              <a:t>    </a:t>
            </a:r>
            <a:r>
              <a:rPr lang="en-US" sz="2800" dirty="0" err="1"/>
              <a:t>ʃ</a:t>
            </a:r>
            <a:r>
              <a:rPr lang="en-US" sz="2800" dirty="0"/>
              <a:t>       </a:t>
            </a:r>
            <a:r>
              <a:rPr lang="en-US" sz="2800" dirty="0" err="1"/>
              <a:t>ə</a:t>
            </a:r>
            <a:r>
              <a:rPr lang="en-US" sz="2800" dirty="0"/>
              <a:t>   n]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6260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3"/>
          <p:cNvSpPr txBox="1">
            <a:spLocks/>
          </p:cNvSpPr>
          <p:nvPr/>
        </p:nvSpPr>
        <p:spPr>
          <a:xfrm>
            <a:off x="243751" y="50501"/>
            <a:ext cx="8777500" cy="79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Scientific Inquiry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2220" y="924675"/>
            <a:ext cx="8639031" cy="556037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12397" y="1220570"/>
            <a:ext cx="7459458" cy="4746661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Tx/>
              <a:buSzPct val="75000"/>
              <a:buNone/>
            </a:pPr>
            <a:r>
              <a:rPr lang="en-US" sz="3200" b="1" dirty="0"/>
              <a:t>Other spellings to ponder</a:t>
            </a:r>
          </a:p>
          <a:p>
            <a:pPr lvl="1">
              <a:lnSpc>
                <a:spcPct val="150000"/>
              </a:lnSpc>
              <a:buClrTx/>
              <a:buSzPct val="75000"/>
              <a:buFont typeface="Wingdings" charset="2"/>
              <a:buChar char="§"/>
            </a:pPr>
            <a:endParaRPr lang="en-US" sz="1200" dirty="0"/>
          </a:p>
          <a:p>
            <a:pPr lvl="1">
              <a:lnSpc>
                <a:spcPct val="15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Why is there a &lt;w&gt; in &lt;two&gt;?</a:t>
            </a:r>
          </a:p>
          <a:p>
            <a:pPr lvl="1">
              <a:lnSpc>
                <a:spcPct val="150000"/>
              </a:lnSpc>
              <a:buClrTx/>
              <a:buSzPct val="75000"/>
              <a:buFont typeface="Wingdings" charset="2"/>
              <a:buChar char="§"/>
            </a:pPr>
            <a:endParaRPr lang="en-US" sz="1300" dirty="0"/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800" dirty="0"/>
              <a:t>Why do we spell [</a:t>
            </a:r>
            <a:r>
              <a:rPr lang="en-US" sz="2800" dirty="0" err="1"/>
              <a:t>dɪfrənt</a:t>
            </a:r>
            <a:r>
              <a:rPr lang="en-US" sz="2800" dirty="0"/>
              <a:t>] &lt;different&gt; and not &lt;</a:t>
            </a:r>
            <a:r>
              <a:rPr lang="en-US" sz="2800" dirty="0" err="1"/>
              <a:t>difrent</a:t>
            </a:r>
            <a:r>
              <a:rPr lang="en-US" sz="2800" dirty="0"/>
              <a:t>&gt;</a:t>
            </a:r>
          </a:p>
          <a:p>
            <a:pPr lvl="1">
              <a:lnSpc>
                <a:spcPct val="150000"/>
              </a:lnSpc>
              <a:buClrTx/>
              <a:buSzPct val="75000"/>
              <a:buFont typeface="Wingdings" charset="2"/>
              <a:buChar char="§"/>
            </a:pPr>
            <a:endParaRPr lang="en-US" sz="1300" dirty="0"/>
          </a:p>
          <a:p>
            <a:pPr lvl="1">
              <a:buClrTx/>
              <a:buSzPct val="75000"/>
              <a:buFont typeface="Wingdings" charset="2"/>
              <a:buChar char="§"/>
            </a:pPr>
            <a:r>
              <a:rPr lang="en-US" sz="2800" dirty="0"/>
              <a:t>Why do we not replace the &lt;e&gt; at the end of &lt;change&gt; in &lt;changeable&gt;?</a:t>
            </a:r>
          </a:p>
        </p:txBody>
      </p:sp>
    </p:spTree>
    <p:extLst>
      <p:ext uri="{BB962C8B-B14F-4D97-AF65-F5344CB8AC3E}">
        <p14:creationId xmlns:p14="http://schemas.microsoft.com/office/powerpoint/2010/main" val="44319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112" y="1874370"/>
            <a:ext cx="7024914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Applying Internal Language: Math</a:t>
            </a:r>
          </a:p>
        </p:txBody>
      </p:sp>
    </p:spTree>
    <p:extLst>
      <p:ext uri="{BB962C8B-B14F-4D97-AF65-F5344CB8AC3E}">
        <p14:creationId xmlns:p14="http://schemas.microsoft.com/office/powerpoint/2010/main" val="164084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3"/>
          <p:cNvSpPr txBox="1">
            <a:spLocks/>
          </p:cNvSpPr>
          <p:nvPr/>
        </p:nvSpPr>
        <p:spPr>
          <a:xfrm>
            <a:off x="243751" y="381000"/>
            <a:ext cx="850733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Applying Internal Language: Math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75897" y="1547522"/>
            <a:ext cx="7875184" cy="3970776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3200" dirty="0"/>
              <a:t>Overview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Number Sense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Operations/Math Facts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Word Problems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Fractions, Decimals, </a:t>
            </a:r>
            <a:r>
              <a:rPr lang="en-US" sz="2400" dirty="0" err="1"/>
              <a:t>Percents</a:t>
            </a:r>
            <a:endParaRPr lang="en-US" sz="2400" dirty="0"/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Algebra</a:t>
            </a:r>
          </a:p>
        </p:txBody>
      </p:sp>
    </p:spTree>
    <p:extLst>
      <p:ext uri="{BB962C8B-B14F-4D97-AF65-F5344CB8AC3E}">
        <p14:creationId xmlns:p14="http://schemas.microsoft.com/office/powerpoint/2010/main" val="2230705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3"/>
          <p:cNvSpPr txBox="1">
            <a:spLocks/>
          </p:cNvSpPr>
          <p:nvPr/>
        </p:nvSpPr>
        <p:spPr>
          <a:xfrm>
            <a:off x="243751" y="381000"/>
            <a:ext cx="850733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Applying Internal Language: Math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25015" y="1329070"/>
            <a:ext cx="8268103" cy="561399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3800" dirty="0"/>
              <a:t>Number Sense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Concrete to imagery (manipulatives, number line, ASL numbers)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Investigate and Verbalize (number, count, cardinal, ordinal, magnitude)</a:t>
            </a:r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3800" dirty="0"/>
              <a:t>Operations/Math Facts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Concrete to Imagery (manipulatives, symbols, signs/gestures)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Investigate and Verbalize (addition, subtraction, multiplication, division)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Use what you know to figure out what you don’t know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3200" dirty="0"/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887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33"/>
          <p:cNvSpPr txBox="1">
            <a:spLocks/>
          </p:cNvSpPr>
          <p:nvPr/>
        </p:nvSpPr>
        <p:spPr>
          <a:xfrm>
            <a:off x="243751" y="381000"/>
            <a:ext cx="822960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What is Executive Function?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704" y="1355094"/>
            <a:ext cx="8432055" cy="5109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 </a:t>
            </a:r>
            <a:r>
              <a:rPr kumimoji="0" lang="en-US" sz="28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set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of cognitive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abilities that </a:t>
            </a:r>
            <a:r>
              <a:rPr kumimoji="0" lang="en-US" sz="2800" b="1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control and regulate other abilities and behaviors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. 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1400" dirty="0">
              <a:solidFill>
                <a:srgbClr val="000000"/>
              </a:solidFill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 sz="1400" dirty="0">
              <a:solidFill>
                <a:srgbClr val="000000"/>
              </a:solidFill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Executive functions include the ability to:</a:t>
            </a:r>
          </a:p>
          <a:p>
            <a:pPr marL="1005840" lvl="1" indent="-457200" defTabSz="914400" hangingPunct="0">
              <a:buFont typeface="Courier New"/>
              <a:buChar char="o"/>
            </a:pPr>
            <a:r>
              <a:rPr kumimoji="0" lang="en-US" sz="240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initiate</a:t>
            </a:r>
            <a:r>
              <a:rPr kumimoji="0" lang="en-US" sz="2400" b="1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Calibri"/>
              </a:rPr>
              <a:t>behaviors (</a:t>
            </a:r>
            <a:r>
              <a:rPr lang="en-US" sz="2400" b="1" i="1" dirty="0">
                <a:solidFill>
                  <a:srgbClr val="000000"/>
                </a:solidFill>
                <a:sym typeface="Calibri"/>
              </a:rPr>
              <a:t>task initiation</a:t>
            </a:r>
            <a:r>
              <a:rPr lang="en-US" sz="2400" dirty="0">
                <a:solidFill>
                  <a:srgbClr val="000000"/>
                </a:solidFill>
                <a:sym typeface="Calibri"/>
              </a:rPr>
              <a:t>)</a:t>
            </a:r>
          </a:p>
          <a:p>
            <a:pPr marL="1005840" lvl="1" indent="-457200" defTabSz="914400" hangingPunct="0"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sym typeface="Calibri"/>
              </a:rPr>
              <a:t>delay or prevent inappropriate responses (</a:t>
            </a:r>
            <a:r>
              <a:rPr lang="en-US" sz="2400" b="1" i="1" dirty="0">
                <a:solidFill>
                  <a:srgbClr val="000000"/>
                </a:solidFill>
                <a:sym typeface="Calibri"/>
              </a:rPr>
              <a:t>inhibition</a:t>
            </a:r>
            <a:r>
              <a:rPr lang="en-US" sz="2400" dirty="0">
                <a:solidFill>
                  <a:srgbClr val="000000"/>
                </a:solidFill>
                <a:sym typeface="Calibri"/>
              </a:rPr>
              <a:t>)</a:t>
            </a:r>
          </a:p>
          <a:p>
            <a:pPr marL="1005840" lvl="1" indent="-457200" defTabSz="914400" hangingPunct="0"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sym typeface="Calibri"/>
              </a:rPr>
              <a:t>monitor, change or stop behaviors (</a:t>
            </a:r>
            <a:r>
              <a:rPr lang="en-US" sz="2400" b="1" i="1" dirty="0">
                <a:solidFill>
                  <a:srgbClr val="000000"/>
                </a:solidFill>
                <a:sym typeface="Calibri"/>
              </a:rPr>
              <a:t>regulation</a:t>
            </a:r>
            <a:r>
              <a:rPr lang="en-US" sz="2400" dirty="0">
                <a:solidFill>
                  <a:srgbClr val="000000"/>
                </a:solidFill>
                <a:sym typeface="Calibri"/>
              </a:rPr>
              <a:t>)</a:t>
            </a:r>
          </a:p>
          <a:p>
            <a:pPr marL="1005840" lvl="1" indent="-457200" defTabSz="914400" hangingPunct="0">
              <a:buFont typeface="Courier New"/>
              <a:buChar char="o"/>
            </a:pPr>
            <a:r>
              <a:rPr lang="en-US" sz="2400" dirty="0">
                <a:solidFill>
                  <a:srgbClr val="000000"/>
                </a:solidFill>
                <a:sym typeface="Calibri"/>
              </a:rPr>
              <a:t>manage interference (</a:t>
            </a:r>
            <a:r>
              <a:rPr lang="en-US" sz="2400" b="1" i="1" dirty="0">
                <a:solidFill>
                  <a:srgbClr val="000000"/>
                </a:solidFill>
                <a:sym typeface="Calibri"/>
              </a:rPr>
              <a:t>cognitive flexibility</a:t>
            </a:r>
            <a:r>
              <a:rPr lang="en-US" sz="2400" dirty="0">
                <a:solidFill>
                  <a:srgbClr val="000000"/>
                </a:solidFill>
                <a:sym typeface="Calibri"/>
              </a:rPr>
              <a:t>)</a:t>
            </a:r>
          </a:p>
          <a:p>
            <a:pPr marL="1005840" lvl="1" indent="-457200" defTabSz="914400" hangingPunct="0">
              <a:buFont typeface="Courier New"/>
              <a:buChar char="o"/>
            </a:pPr>
            <a:r>
              <a:rPr lang="en-US" sz="2400" dirty="0"/>
              <a:t>plan future behavior when faced with novel tasks and situation (</a:t>
            </a:r>
            <a:r>
              <a:rPr lang="en-US" sz="2400" b="1" i="1" dirty="0"/>
              <a:t>reconstitution</a:t>
            </a:r>
            <a:r>
              <a:rPr lang="en-US" sz="2400" dirty="0"/>
              <a:t>)</a:t>
            </a:r>
          </a:p>
          <a:p>
            <a:pPr marL="1005840" lvl="1" indent="-457200" defTabSz="914400" hangingPunct="0">
              <a:buFont typeface="Courier New"/>
              <a:buChar char="o"/>
            </a:pPr>
            <a:endParaRPr lang="en-US" sz="1400" dirty="0"/>
          </a:p>
          <a:p>
            <a:pPr marL="1005840" lvl="1" indent="-457200" defTabSz="914400" hangingPunct="0">
              <a:buFont typeface="Courier New"/>
              <a:buChar char="o"/>
            </a:pPr>
            <a:endParaRPr lang="en-US" sz="1400" dirty="0"/>
          </a:p>
          <a:p>
            <a:pPr marL="457200" indent="-457200" defTabSz="914400" hangingPunct="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sym typeface="Calibri"/>
              </a:rPr>
              <a:t>These skills occur on a </a:t>
            </a:r>
            <a:r>
              <a:rPr lang="en-US" sz="2800" b="1" i="1" dirty="0">
                <a:solidFill>
                  <a:srgbClr val="000000"/>
                </a:solidFill>
                <a:sym typeface="Calibri"/>
              </a:rPr>
              <a:t>continuum</a:t>
            </a:r>
            <a:r>
              <a:rPr lang="en-US" sz="2800" dirty="0">
                <a:solidFill>
                  <a:srgbClr val="000000"/>
                </a:solidFill>
                <a:sym typeface="Calibri"/>
              </a:rPr>
              <a:t>.</a:t>
            </a:r>
          </a:p>
          <a:p>
            <a:pPr defTabSz="914400" hangingPunct="0"/>
            <a:endParaRPr lang="en-US" sz="1400" dirty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820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3"/>
          <p:cNvSpPr txBox="1">
            <a:spLocks/>
          </p:cNvSpPr>
          <p:nvPr/>
        </p:nvSpPr>
        <p:spPr>
          <a:xfrm>
            <a:off x="243751" y="381000"/>
            <a:ext cx="850733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Applying Internal Language: Math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75897" y="1329070"/>
            <a:ext cx="7875184" cy="50717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3500" dirty="0"/>
              <a:t>Word Problems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600" dirty="0"/>
              <a:t>Concrete to imagery (manipulatives, signs)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600" dirty="0"/>
              <a:t>What do we know, what do we want to know, how do we figure it out?</a:t>
            </a:r>
          </a:p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3500" dirty="0"/>
              <a:t>Fractions, Decimals, </a:t>
            </a:r>
            <a:r>
              <a:rPr lang="en-US" sz="3500" dirty="0" err="1"/>
              <a:t>Percents</a:t>
            </a:r>
            <a:endParaRPr lang="en-US" sz="3500" dirty="0"/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600" dirty="0"/>
              <a:t>Concrete to Imagery (manipulatives, symbols, signs/gestures)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600" dirty="0"/>
              <a:t>Investigate and Verbalize (fractions, decimals, </a:t>
            </a:r>
            <a:r>
              <a:rPr lang="en-US" sz="2600" dirty="0" err="1"/>
              <a:t>percents</a:t>
            </a:r>
            <a:r>
              <a:rPr lang="en-US" sz="2600" dirty="0"/>
              <a:t>)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3200" dirty="0"/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0679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3"/>
          <p:cNvSpPr txBox="1">
            <a:spLocks/>
          </p:cNvSpPr>
          <p:nvPr/>
        </p:nvSpPr>
        <p:spPr>
          <a:xfrm>
            <a:off x="243751" y="381000"/>
            <a:ext cx="850733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Applying Internal Language: Math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75897" y="1329070"/>
            <a:ext cx="7875184" cy="507173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3800" dirty="0"/>
              <a:t>Algebra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Conceptual understanding</a:t>
            </a:r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800" dirty="0"/>
              <a:t>Investigate and Verbalize</a:t>
            </a:r>
          </a:p>
          <a:p>
            <a:pPr lvl="2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Evaluate the expression</a:t>
            </a:r>
          </a:p>
          <a:p>
            <a:pPr lvl="2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Isolate the variable</a:t>
            </a:r>
          </a:p>
          <a:p>
            <a:pPr lvl="2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Solve the equation</a:t>
            </a:r>
          </a:p>
          <a:p>
            <a:pPr lvl="2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Plot the ordered pair</a:t>
            </a:r>
          </a:p>
          <a:p>
            <a:pPr lvl="2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r>
              <a:rPr lang="en-US" sz="2400" dirty="0"/>
              <a:t>Linear</a:t>
            </a:r>
          </a:p>
          <a:p>
            <a:pPr lvl="2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pPr lvl="2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2800" dirty="0"/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3200" dirty="0"/>
          </a:p>
          <a:p>
            <a:pPr lvl="1">
              <a:lnSpc>
                <a:spcPct val="130000"/>
              </a:lnSpc>
              <a:buClrTx/>
              <a:buSzPct val="75000"/>
              <a:buFont typeface="Wingdings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9127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3"/>
          <p:cNvSpPr txBox="1">
            <a:spLocks/>
          </p:cNvSpPr>
          <p:nvPr/>
        </p:nvSpPr>
        <p:spPr>
          <a:xfrm>
            <a:off x="243751" y="381000"/>
            <a:ext cx="850733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Math Example: Subtraction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75897" y="1547522"/>
            <a:ext cx="7875184" cy="4677022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659226" y="1417638"/>
            <a:ext cx="8229600" cy="54403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Wingdings"/>
              </a:rPr>
              <a:t>Conceptual: Whole vs. Parts</a:t>
            </a:r>
          </a:p>
          <a:p>
            <a:pPr lvl="1"/>
            <a:r>
              <a:rPr lang="en-US" dirty="0">
                <a:sym typeface="Wingdings"/>
              </a:rPr>
              <a:t>Start with the whole</a:t>
            </a:r>
          </a:p>
          <a:p>
            <a:pPr lvl="1"/>
            <a:r>
              <a:rPr lang="en-US" dirty="0">
                <a:sym typeface="Wingdings"/>
              </a:rPr>
              <a:t>Take away the part (encode with sign/gesture)</a:t>
            </a:r>
          </a:p>
          <a:p>
            <a:pPr lvl="1"/>
            <a:r>
              <a:rPr lang="en-US" dirty="0">
                <a:sym typeface="Wingdings"/>
              </a:rPr>
              <a:t>Result = part taken away, amount that is left</a:t>
            </a:r>
          </a:p>
          <a:p>
            <a:r>
              <a:rPr lang="en-US" dirty="0"/>
              <a:t>Investigate: subtraction </a:t>
            </a:r>
            <a:r>
              <a:rPr lang="en-US" dirty="0">
                <a:sym typeface="Wingdings"/>
              </a:rPr>
              <a:t> sub + </a:t>
            </a:r>
            <a:r>
              <a:rPr lang="en-US" b="1" dirty="0">
                <a:sym typeface="Wingdings"/>
              </a:rPr>
              <a:t>tract</a:t>
            </a:r>
            <a:r>
              <a:rPr lang="en-US" dirty="0">
                <a:sym typeface="Wingdings"/>
              </a:rPr>
              <a:t> + ion</a:t>
            </a:r>
          </a:p>
          <a:p>
            <a:pPr lvl="1"/>
            <a:r>
              <a:rPr lang="en-US" i="1" dirty="0" err="1"/>
              <a:t>trahere</a:t>
            </a:r>
            <a:r>
              <a:rPr lang="en-US" i="1" dirty="0"/>
              <a:t> </a:t>
            </a:r>
            <a:r>
              <a:rPr lang="en-US" dirty="0"/>
              <a:t>= to pull, draw</a:t>
            </a:r>
          </a:p>
          <a:p>
            <a:pPr lvl="1"/>
            <a:r>
              <a:rPr lang="en-US" dirty="0">
                <a:sym typeface="Wingdings"/>
              </a:rPr>
              <a:t>subtract = to take away, draw from below</a:t>
            </a:r>
          </a:p>
          <a:p>
            <a:r>
              <a:rPr lang="en-US" dirty="0"/>
              <a:t>draw pictures, use gestures</a:t>
            </a:r>
          </a:p>
          <a:p>
            <a:r>
              <a:rPr lang="en-US" dirty="0"/>
              <a:t>verbalize steps</a:t>
            </a:r>
          </a:p>
          <a:p>
            <a:r>
              <a:rPr lang="en-US" dirty="0"/>
              <a:t>solve example problem</a:t>
            </a:r>
          </a:p>
        </p:txBody>
      </p:sp>
    </p:spTree>
    <p:extLst>
      <p:ext uri="{BB962C8B-B14F-4D97-AF65-F5344CB8AC3E}">
        <p14:creationId xmlns:p14="http://schemas.microsoft.com/office/powerpoint/2010/main" val="301837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69" y="1587517"/>
            <a:ext cx="7795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EF:</a:t>
            </a:r>
            <a:r>
              <a:rPr lang="en-US" sz="2800" b="1" dirty="0">
                <a:sym typeface="Wingdings" pitchFamily="2" charset="2"/>
              </a:rPr>
              <a:t> input  inhibition  processing  output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Break down larger concepts and model language and thought process/language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Importance of verbalization/internal language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Use resources and multiple modalities to anchor language and concepts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Practice, practice, practice!</a:t>
            </a:r>
          </a:p>
        </p:txBody>
      </p:sp>
      <p:sp>
        <p:nvSpPr>
          <p:cNvPr id="3" name="Shape 333"/>
          <p:cNvSpPr txBox="1">
            <a:spLocks/>
          </p:cNvSpPr>
          <p:nvPr/>
        </p:nvSpPr>
        <p:spPr>
          <a:xfrm>
            <a:off x="243751" y="351802"/>
            <a:ext cx="822960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55796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69" y="1587517"/>
            <a:ext cx="77955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Smart But Scattered</a:t>
            </a:r>
            <a:endParaRPr lang="en-US" sz="2800" i="1" dirty="0"/>
          </a:p>
          <a:p>
            <a:r>
              <a:rPr lang="en-US" sz="2400" dirty="0"/>
              <a:t>Peg Dawson, </a:t>
            </a:r>
            <a:r>
              <a:rPr lang="en-US" sz="2400" dirty="0" err="1"/>
              <a:t>EdD</a:t>
            </a:r>
            <a:r>
              <a:rPr lang="en-US" sz="2400" dirty="0"/>
              <a:t>, and Richard </a:t>
            </a:r>
            <a:r>
              <a:rPr lang="en-US" sz="2400" dirty="0" err="1"/>
              <a:t>Guare</a:t>
            </a:r>
            <a:r>
              <a:rPr lang="en-US" sz="2400" dirty="0"/>
              <a:t>, PhD</a:t>
            </a:r>
          </a:p>
          <a:p>
            <a:endParaRPr lang="en-US" sz="2400" b="1" dirty="0"/>
          </a:p>
          <a:p>
            <a:r>
              <a:rPr lang="en-US" sz="2800" b="1" i="1" dirty="0"/>
              <a:t>Executive Skills in Children and Adolescents</a:t>
            </a:r>
          </a:p>
          <a:p>
            <a:r>
              <a:rPr lang="en-US" sz="2400" dirty="0"/>
              <a:t>Peg Dawson, </a:t>
            </a:r>
            <a:r>
              <a:rPr lang="en-US" sz="2400" dirty="0" err="1"/>
              <a:t>EdD</a:t>
            </a:r>
            <a:r>
              <a:rPr lang="en-US" sz="2400" dirty="0"/>
              <a:t>, and Richard </a:t>
            </a:r>
            <a:r>
              <a:rPr lang="en-US" sz="2400" dirty="0" err="1"/>
              <a:t>Guare</a:t>
            </a:r>
            <a:r>
              <a:rPr lang="en-US" sz="2400" dirty="0"/>
              <a:t>, PhD</a:t>
            </a:r>
          </a:p>
          <a:p>
            <a:endParaRPr lang="en-US" sz="2400" dirty="0"/>
          </a:p>
          <a:p>
            <a:r>
              <a:rPr lang="en-US" sz="2800" b="1" i="1" dirty="0"/>
              <a:t>Promoting Executive Function in the Classroom</a:t>
            </a:r>
            <a:r>
              <a:rPr lang="en-US" sz="2400" dirty="0"/>
              <a:t> </a:t>
            </a:r>
          </a:p>
          <a:p>
            <a:r>
              <a:rPr lang="en-US" sz="2400" dirty="0"/>
              <a:t>Lynn Meltzer</a:t>
            </a:r>
          </a:p>
          <a:p>
            <a:endParaRPr lang="en-US" sz="2000" dirty="0"/>
          </a:p>
          <a:p>
            <a:endParaRPr lang="en-US" sz="2400" dirty="0"/>
          </a:p>
          <a:p>
            <a:pPr marL="118872"/>
            <a:endParaRPr lang="en-US" sz="2000" dirty="0"/>
          </a:p>
        </p:txBody>
      </p:sp>
      <p:sp>
        <p:nvSpPr>
          <p:cNvPr id="3" name="Shape 333"/>
          <p:cNvSpPr txBox="1">
            <a:spLocks/>
          </p:cNvSpPr>
          <p:nvPr/>
        </p:nvSpPr>
        <p:spPr>
          <a:xfrm>
            <a:off x="243751" y="351802"/>
            <a:ext cx="822960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973036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3"/>
          <p:cNvSpPr txBox="1">
            <a:spLocks/>
          </p:cNvSpPr>
          <p:nvPr/>
        </p:nvSpPr>
        <p:spPr>
          <a:xfrm>
            <a:off x="243751" y="216183"/>
            <a:ext cx="8229600" cy="1670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Resources: Investigation of Written Language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495" y="1908071"/>
            <a:ext cx="835952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Gina Cooke (LEX): </a:t>
            </a:r>
            <a:r>
              <a:rPr lang="en-US" sz="2800" dirty="0">
                <a:hlinkClick r:id="rId2"/>
              </a:rPr>
              <a:t>https://linguisteducatorexchange.com/lexinars/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Pete Bowers (</a:t>
            </a:r>
            <a:r>
              <a:rPr lang="en-US" sz="2800" dirty="0" err="1"/>
              <a:t>WordWorksKingston</a:t>
            </a:r>
            <a:r>
              <a:rPr lang="en-US" sz="2800" dirty="0"/>
              <a:t>): </a:t>
            </a:r>
            <a:r>
              <a:rPr lang="en-US" sz="2800" dirty="0">
                <a:hlinkClick r:id="rId3"/>
              </a:rPr>
              <a:t>http://www.wordworkskingston.com/WordWorks/Home.html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Real Spelling: </a:t>
            </a:r>
            <a:r>
              <a:rPr lang="en-US" sz="2800" dirty="0">
                <a:hlinkClick r:id="rId4"/>
              </a:rPr>
              <a:t>http://www.realspelling.fr/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271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70760" y="1831237"/>
            <a:ext cx="8900249" cy="4373446"/>
          </a:xfrm>
          <a:prstGeom prst="rect">
            <a:avLst/>
          </a:prstGeom>
        </p:spPr>
        <p:txBody>
          <a:bodyPr lIns="0" rIns="0" numCol="2" spcCol="0">
            <a:no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4489" lvl="1" indent="0">
              <a:spcBef>
                <a:spcPts val="0"/>
              </a:spcBef>
              <a:buNone/>
            </a:pPr>
            <a:r>
              <a:rPr lang="en-US" sz="2800" b="1" i="1" dirty="0"/>
              <a:t>Cognitive Skills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800" dirty="0"/>
              <a:t>Working Memory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800" dirty="0"/>
              <a:t>Planning/Prioritization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800" dirty="0"/>
              <a:t>Organization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800" dirty="0"/>
              <a:t>Time Management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800" dirty="0"/>
              <a:t>Metacognition</a:t>
            </a:r>
          </a:p>
          <a:p>
            <a:pPr lvl="2">
              <a:spcBef>
                <a:spcPts val="0"/>
              </a:spcBef>
            </a:pPr>
            <a:endParaRPr lang="en-US" sz="2800" dirty="0"/>
          </a:p>
          <a:p>
            <a:pPr lvl="2">
              <a:spcBef>
                <a:spcPts val="0"/>
              </a:spcBef>
            </a:pPr>
            <a:endParaRPr lang="en-US" sz="2800" dirty="0"/>
          </a:p>
          <a:p>
            <a:pPr lvl="2">
              <a:spcBef>
                <a:spcPts val="0"/>
              </a:spcBef>
            </a:pPr>
            <a:endParaRPr lang="en-US" sz="2800" dirty="0"/>
          </a:p>
          <a:p>
            <a:pPr marL="344489" lvl="1" indent="0">
              <a:spcBef>
                <a:spcPts val="0"/>
              </a:spcBef>
              <a:buNone/>
            </a:pPr>
            <a:r>
              <a:rPr lang="en-US" sz="2800" b="1" i="1" dirty="0"/>
              <a:t>Behavioral Skills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800" dirty="0"/>
              <a:t>Response Inhibition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800" dirty="0"/>
              <a:t>Emotional Control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800" dirty="0"/>
              <a:t>Sustained Attention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800" dirty="0"/>
              <a:t>Task Initiation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800" dirty="0"/>
              <a:t>Goal-directed Persistence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800" dirty="0"/>
              <a:t>Flexibility</a:t>
            </a:r>
          </a:p>
        </p:txBody>
      </p:sp>
      <p:sp>
        <p:nvSpPr>
          <p:cNvPr id="8" name="Shape 333"/>
          <p:cNvSpPr txBox="1">
            <a:spLocks/>
          </p:cNvSpPr>
          <p:nvPr/>
        </p:nvSpPr>
        <p:spPr>
          <a:xfrm>
            <a:off x="243751" y="381000"/>
            <a:ext cx="822960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Functional Categorization</a:t>
            </a:r>
          </a:p>
        </p:txBody>
      </p:sp>
    </p:spTree>
    <p:extLst>
      <p:ext uri="{BB962C8B-B14F-4D97-AF65-F5344CB8AC3E}">
        <p14:creationId xmlns:p14="http://schemas.microsoft.com/office/powerpoint/2010/main" val="229679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kern="0" dirty="0">
                <a:solidFill>
                  <a:srgbClr val="006633"/>
                </a:solidFill>
                <a:latin typeface="Garamond"/>
                <a:ea typeface="Garamond"/>
                <a:cs typeface="Garamond"/>
                <a:sym typeface="Garamond"/>
              </a:rPr>
              <a:t>Learning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40711"/>
            <a:ext cx="8229600" cy="50622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Learning by experience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it or Lose it</a:t>
            </a:r>
          </a:p>
          <a:p>
            <a:pPr>
              <a:lnSpc>
                <a:spcPct val="150000"/>
              </a:lnSpc>
            </a:pPr>
            <a:r>
              <a:rPr lang="en-US" dirty="0"/>
              <a:t>Neural networks</a:t>
            </a:r>
          </a:p>
          <a:p>
            <a:pPr>
              <a:lnSpc>
                <a:spcPct val="150000"/>
              </a:lnSpc>
            </a:pPr>
            <a:r>
              <a:rPr lang="en-US" dirty="0"/>
              <a:t>Multi-sensory instruction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Sensory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Motor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Auditory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Visual</a:t>
            </a:r>
          </a:p>
          <a:p>
            <a:pPr lvl="1"/>
            <a:endParaRPr lang="en-US" dirty="0"/>
          </a:p>
        </p:txBody>
      </p:sp>
      <p:pic>
        <p:nvPicPr>
          <p:cNvPr id="6" name="Picture 5" descr="Screen Shot 2017-02-13 at 12.1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09" y="1641110"/>
            <a:ext cx="2378893" cy="2362928"/>
          </a:xfrm>
          <a:prstGeom prst="rect">
            <a:avLst/>
          </a:prstGeom>
        </p:spPr>
      </p:pic>
      <p:pic>
        <p:nvPicPr>
          <p:cNvPr id="7" name="Picture 6" descr="Screen Shot 2017-02-13 at 12.1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09" y="4362508"/>
            <a:ext cx="2378893" cy="17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07526" y="1065312"/>
            <a:ext cx="7535721" cy="5693709"/>
            <a:chOff x="963488" y="525577"/>
            <a:chExt cx="7535721" cy="5693709"/>
          </a:xfrm>
        </p:grpSpPr>
        <p:sp>
          <p:nvSpPr>
            <p:cNvPr id="3" name="Rectangle 2"/>
            <p:cNvSpPr/>
            <p:nvPr/>
          </p:nvSpPr>
          <p:spPr>
            <a:xfrm>
              <a:off x="963488" y="525577"/>
              <a:ext cx="7328339" cy="56937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mot</a:t>
              </a:r>
            </a:p>
          </p:txBody>
        </p:sp>
        <p:pic>
          <p:nvPicPr>
            <p:cNvPr id="2" name="Picture 1" descr="Screen Shot 2017-03-08 at 2.25.27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928" y="1250591"/>
              <a:ext cx="5399682" cy="42971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45909" y="615927"/>
              <a:ext cx="1000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Motor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3761" y="768327"/>
              <a:ext cx="1193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Sensory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6238" y="1642404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EF skills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16747" y="4949151"/>
              <a:ext cx="1304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Auditory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82352" y="4718318"/>
              <a:ext cx="957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Visual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8374" y="570925"/>
              <a:ext cx="13576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Motor Planning</a:t>
              </a:r>
            </a:p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8217" y="1273072"/>
              <a:ext cx="1780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Integration Areas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977928" y="2104069"/>
              <a:ext cx="795746" cy="5967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181709" y="1507276"/>
              <a:ext cx="613845" cy="4928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620349" y="1077592"/>
              <a:ext cx="124093" cy="7765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146604" y="1279790"/>
              <a:ext cx="844393" cy="574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990997" y="2164242"/>
              <a:ext cx="1386613" cy="2592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990997" y="2164242"/>
              <a:ext cx="1386613" cy="9891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6912327" y="3664414"/>
              <a:ext cx="722575" cy="10539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0"/>
            </p:cNvCxnSpPr>
            <p:nvPr/>
          </p:nvCxnSpPr>
          <p:spPr>
            <a:xfrm flipV="1">
              <a:off x="2768954" y="3289862"/>
              <a:ext cx="1975489" cy="16592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hape 333"/>
          <p:cNvSpPr>
            <a:spLocks noGrp="1"/>
          </p:cNvSpPr>
          <p:nvPr>
            <p:ph type="title" idx="4294967295"/>
          </p:nvPr>
        </p:nvSpPr>
        <p:spPr>
          <a:xfrm>
            <a:off x="145984" y="-42376"/>
            <a:ext cx="5889052" cy="1036638"/>
          </a:xfrm>
          <a:prstGeom prst="rect">
            <a:avLst/>
          </a:prstGeom>
        </p:spPr>
        <p:txBody>
          <a:bodyPr/>
          <a:lstStyle>
            <a:lvl1pPr algn="ctr">
              <a:defRPr sz="4400" b="1"/>
            </a:lvl1pPr>
          </a:lstStyle>
          <a:p>
            <a:r>
              <a:rPr lang="en-US" sz="4200" kern="0" dirty="0">
                <a:solidFill>
                  <a:srgbClr val="006633"/>
                </a:solidFill>
                <a:latin typeface="Garamond"/>
                <a:ea typeface="Garamond"/>
                <a:cs typeface="Garamond"/>
                <a:sym typeface="Garamond"/>
              </a:rPr>
              <a:t>Brain Areas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85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33"/>
          <p:cNvSpPr txBox="1">
            <a:spLocks/>
          </p:cNvSpPr>
          <p:nvPr/>
        </p:nvSpPr>
        <p:spPr>
          <a:xfrm>
            <a:off x="375133" y="381000"/>
            <a:ext cx="822960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Foundational Functions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0682" y="1678914"/>
            <a:ext cx="35709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Inhibition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9404" y="4987733"/>
            <a:ext cx="4466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Shifting/</a:t>
            </a:r>
          </a:p>
          <a:p>
            <a:pPr algn="ctr"/>
            <a:r>
              <a:rPr lang="en-US" sz="3200" b="1" dirty="0"/>
              <a:t>Cognitive Flexibility</a:t>
            </a:r>
          </a:p>
        </p:txBody>
      </p:sp>
      <p:sp>
        <p:nvSpPr>
          <p:cNvPr id="17" name="Oval 16"/>
          <p:cNvSpPr/>
          <p:nvPr/>
        </p:nvSpPr>
        <p:spPr>
          <a:xfrm>
            <a:off x="2330590" y="4993910"/>
            <a:ext cx="4525547" cy="1291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94120" y="1583133"/>
            <a:ext cx="4294483" cy="8403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87617" y="3356881"/>
            <a:ext cx="35709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Working Memory</a:t>
            </a:r>
          </a:p>
        </p:txBody>
      </p:sp>
      <p:sp>
        <p:nvSpPr>
          <p:cNvPr id="29" name="Oval 28"/>
          <p:cNvSpPr/>
          <p:nvPr/>
        </p:nvSpPr>
        <p:spPr>
          <a:xfrm>
            <a:off x="2389404" y="3261100"/>
            <a:ext cx="4294483" cy="8403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33"/>
          <p:cNvSpPr txBox="1">
            <a:spLocks/>
          </p:cNvSpPr>
          <p:nvPr/>
        </p:nvSpPr>
        <p:spPr>
          <a:xfrm>
            <a:off x="375133" y="381000"/>
            <a:ext cx="822960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Barkley’s Hybrid Model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3751" y="1583133"/>
            <a:ext cx="8768867" cy="4563155"/>
            <a:chOff x="243751" y="1583133"/>
            <a:chExt cx="8768867" cy="4563155"/>
          </a:xfrm>
        </p:grpSpPr>
        <p:sp>
          <p:nvSpPr>
            <p:cNvPr id="2" name="TextBox 1"/>
            <p:cNvSpPr txBox="1"/>
            <p:nvPr/>
          </p:nvSpPr>
          <p:spPr>
            <a:xfrm>
              <a:off x="2700682" y="1678914"/>
              <a:ext cx="375435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Behavioral Inhibition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7093" y="3196879"/>
              <a:ext cx="16636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Working Memory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39395" y="2988140"/>
              <a:ext cx="259851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Self-regulation of affect/motivation/arousal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71474" y="3196879"/>
              <a:ext cx="215142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Internalization of speech</a:t>
              </a:r>
            </a:p>
            <a:p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54693" y="3356881"/>
              <a:ext cx="2057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Reconstitution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64542" y="5314128"/>
              <a:ext cx="530145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Motor control/fluency/syntax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3751" y="2988140"/>
              <a:ext cx="1347464" cy="1200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64186" y="2988140"/>
              <a:ext cx="2673720" cy="1200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9709" y="2988140"/>
              <a:ext cx="2001709" cy="1200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66694" y="2988141"/>
              <a:ext cx="2145923" cy="1200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60567" y="4186687"/>
              <a:ext cx="1474426" cy="11256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897780" y="5168138"/>
              <a:ext cx="5541203" cy="978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605741" y="4188468"/>
              <a:ext cx="327064" cy="9814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182430" y="4188468"/>
              <a:ext cx="642324" cy="9796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6881703" y="4226924"/>
              <a:ext cx="557280" cy="11274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8" idx="4"/>
            </p:cNvCxnSpPr>
            <p:nvPr/>
          </p:nvCxnSpPr>
          <p:spPr>
            <a:xfrm>
              <a:off x="4541362" y="2423476"/>
              <a:ext cx="34108" cy="27446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394120" y="1583133"/>
              <a:ext cx="4294483" cy="84034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1051076" y="2263690"/>
              <a:ext cx="1810192" cy="7244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430597" y="2423476"/>
              <a:ext cx="225395" cy="5646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393188" y="2423476"/>
              <a:ext cx="402331" cy="5646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501733" y="2217209"/>
              <a:ext cx="1585716" cy="7709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4627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3"/>
          <p:cNvSpPr txBox="1">
            <a:spLocks/>
          </p:cNvSpPr>
          <p:nvPr/>
        </p:nvSpPr>
        <p:spPr>
          <a:xfrm>
            <a:off x="243751" y="381000"/>
            <a:ext cx="8229600" cy="1036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006633"/>
                </a:solidFill>
                <a:uFillTx/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r>
              <a:rPr lang="en-US" dirty="0"/>
              <a:t>General Accommodations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33645" y="1530245"/>
            <a:ext cx="7516422" cy="5105384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9992" marR="0" indent="-375503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9926" marR="0" indent="-478414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/>
              <a:buChar char="■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497804" marR="0" indent="-47386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❑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907644" marR="0" indent="-566207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▪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3648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22044" marR="0" indent="-566205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2792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736445" marR="0" indent="-566208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38912"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endParaRPr lang="en-US" sz="2400" dirty="0"/>
          </a:p>
          <a:p>
            <a:pPr marL="438912"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400" dirty="0"/>
              <a:t>Step-by-step instructions</a:t>
            </a:r>
          </a:p>
          <a:p>
            <a:pPr marL="438912"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endParaRPr lang="en-US" sz="1000" dirty="0"/>
          </a:p>
          <a:p>
            <a:pPr marL="438912"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400" dirty="0"/>
              <a:t>Written directions with oral instructions whenever possible </a:t>
            </a:r>
          </a:p>
          <a:p>
            <a:pPr marL="438912"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endParaRPr lang="en-US" sz="1000" dirty="0"/>
          </a:p>
          <a:p>
            <a:pPr marL="438912"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400" dirty="0"/>
              <a:t>Use visual organizational aids, visual schedules, and alarms </a:t>
            </a:r>
          </a:p>
          <a:p>
            <a:pPr marL="96012" indent="0">
              <a:spcBef>
                <a:spcPts val="0"/>
              </a:spcBef>
              <a:buClrTx/>
              <a:buSzPct val="75000"/>
              <a:buNone/>
            </a:pPr>
            <a:endParaRPr lang="en-US" sz="1000" dirty="0"/>
          </a:p>
          <a:p>
            <a:pPr marL="438912">
              <a:spcBef>
                <a:spcPts val="0"/>
              </a:spcBef>
              <a:buClrTx/>
              <a:buSzPct val="75000"/>
              <a:buFont typeface="Wingdings" charset="2"/>
              <a:buChar char="§"/>
            </a:pPr>
            <a:r>
              <a:rPr lang="en-US" sz="2400" dirty="0"/>
              <a:t>Plan and structure transition times and shifts in activities. </a:t>
            </a:r>
          </a:p>
        </p:txBody>
      </p:sp>
    </p:spTree>
    <p:extLst>
      <p:ext uri="{BB962C8B-B14F-4D97-AF65-F5344CB8AC3E}">
        <p14:creationId xmlns:p14="http://schemas.microsoft.com/office/powerpoint/2010/main" val="214939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12427</TotalTime>
  <Words>1620</Words>
  <Application>Microsoft Office PowerPoint</Application>
  <PresentationFormat>On-screen Show (4:3)</PresentationFormat>
  <Paragraphs>317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Garamond</vt:lpstr>
      <vt:lpstr>Wingdings</vt:lpstr>
      <vt:lpstr>Office Theme</vt:lpstr>
      <vt:lpstr>Executive Function</vt:lpstr>
      <vt:lpstr>PowerPoint Presentation</vt:lpstr>
      <vt:lpstr>PowerPoint Presentation</vt:lpstr>
      <vt:lpstr>PowerPoint Presentation</vt:lpstr>
      <vt:lpstr>Learning</vt:lpstr>
      <vt:lpstr>Brain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LLCN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Function</dc:title>
  <dc:creator>Jennifer Petrich</dc:creator>
  <cp:lastModifiedBy>Sarah Carlson-Wallrath</cp:lastModifiedBy>
  <cp:revision>47</cp:revision>
  <dcterms:created xsi:type="dcterms:W3CDTF">2017-03-08T06:14:19Z</dcterms:created>
  <dcterms:modified xsi:type="dcterms:W3CDTF">2019-11-14T19:55:33Z</dcterms:modified>
</cp:coreProperties>
</file>